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56" r:id="rId2"/>
    <p:sldId id="261" r:id="rId3"/>
    <p:sldId id="267" r:id="rId4"/>
    <p:sldId id="263" r:id="rId5"/>
    <p:sldId id="265" r:id="rId6"/>
    <p:sldId id="266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qEoJKl5uPRIbVlsAF31PZA==" hashData="JsbcmfvsTnpqYacI20wv3s6FAYd1ZYa+1BkgVsPR9sHWXGbK5UQVcPL8X6OqI1gW5H/A5Qztf1kcGiucjMXMmg=="/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3DFF9B-26D9-4393-AFF9-97A4DBE47FC9}" type="datetimeFigureOut">
              <a:rPr lang="de-DE" smtClean="0"/>
              <a:t>05.01.2018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401193-FD95-4A29-818E-CDB56E467828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191614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320DB13-BC5E-4A9C-9F93-02EFF518E6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D8E2F30A-7E8B-46C9-8595-D1DAE92EB6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0C23C4B-4136-4738-8117-7FD955CA60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Sicherheitsunterweißung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B83F8D5-6008-44B7-B737-DA17BBBBF2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Reinhold Brand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75DDEB2-391F-411E-9F7D-2A31BE66E8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3DAE9-74DD-4557-B7AC-5482ADFC2E8A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52813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2165458-8116-44C1-BB01-BA081A79F8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704C25F2-D6B8-4732-A446-9204193FAA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8A7B160-B647-4E0C-941D-EB5317E12F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Sicherheitsunterweißung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9F900F0-5756-4AF8-AD4C-EE01BACEB1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Reinhold Brand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F31D98E-33AB-455E-8DD6-98596C17FE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3DAE9-74DD-4557-B7AC-5482ADFC2E8A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81726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538AB317-A567-4674-890F-B7093DD839D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1597C0A2-BEE1-4693-9470-72FDA114F4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2069E54-DC53-4FE1-9B4F-4869E6812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Sicherheitsunterweißung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AAAD03E-6275-47B8-85B2-C2352D9C0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Reinhold Brand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DBFD93A-DBEC-4D94-A2D2-3C820AEC59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3DAE9-74DD-4557-B7AC-5482ADFC2E8A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34973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3D96C6D-87E9-48C1-BFFC-CB44715213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3982BBC-C60F-42A5-8E6E-E6577AE592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F44C954-772F-4FF0-9841-BC94B7943A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Sicherheitsunterweißung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CEF2395-9913-4E71-9556-A96F2F8F1A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Reinhold Brand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A4CC69F-2AC4-48CC-AB40-3B64BFE5FB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3DAE9-74DD-4557-B7AC-5482ADFC2E8A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45234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E071D4F-5D9B-451E-89A1-C895010904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E25F558-BBAB-47FB-B1F1-7F5DA82DE6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B9CD4C8-AE54-4AD3-8066-BB10C6CCC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Sicherheitsunterweißung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FEE700A-4952-40B9-B8B4-A8871924E8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Reinhold Brand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2FCC30C-DED0-42C9-8F52-349E140F8C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3DAE9-74DD-4557-B7AC-5482ADFC2E8A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12793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23B6941-0593-4738-8C01-657FDB6692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D387848-F59C-457C-9D15-8E0125DDE7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2710850-7E0B-4348-9D6E-85E2CB86BB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0EC7A80-0669-470F-BD04-133C87BC88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Sicherheitsunterweißung</a:t>
            </a:r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6645B28-0C40-42AD-931B-774101DB89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Reinhold Brand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68BDBE8-419E-4CDE-B413-3994E9A304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3DAE9-74DD-4557-B7AC-5482ADFC2E8A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3318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B17BB8A-40F0-4163-993F-0A1129C75E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238FCEE-46F7-4C90-8F4D-D7784474E9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020AAA17-0635-4124-8A5C-3E1B1D8B25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1E00D0B7-0885-458D-922B-3FE32AE602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40B3B600-7598-4098-8C6A-036E23CE54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46EB0B9D-1654-4861-80A3-CEB071E439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Sicherheitsunterweißung</a:t>
            </a:r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7105B05C-E8E9-4FD0-A4CB-88A5274DFB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Reinhold Brand</a:t>
            </a:r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5CF1DE91-CE85-4CE9-A053-97CB749C7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3DAE9-74DD-4557-B7AC-5482ADFC2E8A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10387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8AB40EB-F97C-42E7-A9CA-FF4D4FCE72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8695756D-AC6D-4608-9003-5DE2081C73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Sicherheitsunterweißung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8CABA22-73F4-47F0-BC15-761F5659D8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Reinhold Brand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BC78693B-9156-49C7-B4C9-7DC63EFACA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3DAE9-74DD-4557-B7AC-5482ADFC2E8A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39880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195AEC90-0D9C-4041-8BE2-E70551B3EB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Sicherheitsunterweißung</a:t>
            </a:r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6F6A401D-A5AB-4D67-BBAE-09F5F2B0B5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Reinhold Brand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057B05C0-292E-42CB-A521-B386478121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3DAE9-74DD-4557-B7AC-5482ADFC2E8A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70417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8ED510-E393-443B-9978-79C14C47EF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27C6D10-8542-44B7-88AC-302885DA2D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FE66C8E1-031E-445C-9105-CF75A4E6C2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D9F572A-81FE-401A-8272-8AD6228199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Sicherheitsunterweißung</a:t>
            </a:r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5D1A712-90FF-4EC6-B129-4466A6BE71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Reinhold Brand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C29FEBA-0E6C-4FB3-AB21-6B747A9A7B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3DAE9-74DD-4557-B7AC-5482ADFC2E8A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4251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34F54A4-FABE-4CFD-A214-05850BC2FD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A3460FB2-009E-4746-A36D-AD26E5B9795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905A7C0-FACB-4B67-A65A-8CF0239FC7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DA4C7BB-6674-4AA1-82F7-BF8B414F1A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Sicherheitsunterweißung</a:t>
            </a:r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56D1139-1511-4695-90AD-F7016B1145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Reinhold Brand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1F949AE-6291-4A9C-AEA6-7BCE19E11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3DAE9-74DD-4557-B7AC-5482ADFC2E8A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88786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D1B23956-5206-482F-AE20-B11E0D9D8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C4DCD04-6734-4A77-8DCC-5FB303442F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13A3897-F158-4705-A85C-6F3A53F2D0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dirty="0"/>
              <a:t>Sicherheitsunterweißung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FD23B6A-E472-42D6-A036-33279536C9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dirty="0"/>
              <a:t>Reinhold Brand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C6C62B4-C526-4A85-A1ED-D71AE44F50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C3DAE9-74DD-4557-B7AC-5482ADFC2E8A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7496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24007EF-B8AC-4D97-BB1E-2A0AF34885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0831" y="606670"/>
            <a:ext cx="10244831" cy="2321168"/>
          </a:xfrm>
        </p:spPr>
        <p:txBody>
          <a:bodyPr>
            <a:normAutofit fontScale="90000"/>
          </a:bodyPr>
          <a:lstStyle/>
          <a:p>
            <a:r>
              <a:rPr lang="de-DE" b="1" dirty="0">
                <a:latin typeface="Arial" panose="020B0604020202020204" pitchFamily="34" charset="0"/>
                <a:cs typeface="Arial" panose="020B0604020202020204" pitchFamily="34" charset="0"/>
              </a:rPr>
              <a:t>Einweisung und </a:t>
            </a:r>
            <a:br>
              <a:rPr lang="de-DE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b="1" dirty="0">
                <a:latin typeface="Arial" panose="020B0604020202020204" pitchFamily="34" charset="0"/>
                <a:cs typeface="Arial" panose="020B0604020202020204" pitchFamily="34" charset="0"/>
              </a:rPr>
              <a:t>Unfallverhütungsvorschriften zum Böllerschießen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Inhaltsplatzhalter 5">
            <a:extLst>
              <a:ext uri="{FF2B5EF4-FFF2-40B4-BE49-F238E27FC236}">
                <a16:creationId xmlns:a16="http://schemas.microsoft.com/office/drawing/2014/main" id="{51E62ED7-82E4-436A-8185-76F9E0E1A8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2821" y="2826131"/>
            <a:ext cx="2377431" cy="3657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4418007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D0F631B-14FA-4C19-A362-16AB788E5E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298448"/>
          </a:xfrm>
        </p:spPr>
        <p:txBody>
          <a:bodyPr>
            <a:noAutofit/>
          </a:bodyPr>
          <a:lstStyle/>
          <a:p>
            <a:pPr algn="ctr"/>
            <a:r>
              <a:rPr lang="de-DE" sz="3600" b="1" dirty="0">
                <a:latin typeface="Arial" panose="020B0604020202020204" pitchFamily="34" charset="0"/>
                <a:cs typeface="Arial" panose="020B0604020202020204" pitchFamily="34" charset="0"/>
              </a:rPr>
              <a:t>Einweisung und Unfallverhütungsvorschriften</a:t>
            </a:r>
            <a:br>
              <a:rPr lang="de-DE" sz="3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3600" b="1" dirty="0">
                <a:latin typeface="Arial" panose="020B0604020202020204" pitchFamily="34" charset="0"/>
                <a:cs typeface="Arial" panose="020B0604020202020204" pitchFamily="34" charset="0"/>
              </a:rPr>
              <a:t> zum Böllerschießen</a:t>
            </a:r>
            <a:endParaRPr lang="de-DE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D6E36BD-2A34-412E-93B4-1CF7ED72BA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97864"/>
            <a:ext cx="10515600" cy="5053467"/>
          </a:xfrm>
        </p:spPr>
        <p:txBody>
          <a:bodyPr>
            <a:noAutofit/>
          </a:bodyPr>
          <a:lstStyle/>
          <a:p>
            <a:r>
              <a:rPr lang="de-DE" sz="1800" b="1" dirty="0">
                <a:latin typeface="Arial" panose="020B0604020202020204" pitchFamily="34" charset="0"/>
                <a:cs typeface="Arial" panose="020B0604020202020204" pitchFamily="34" charset="0"/>
              </a:rPr>
              <a:t>Am Schießen mit Böller- oder Salutwaffen dürfen nur Personen teilnehmen, die eine entsprechende gültige Erlaubnis gemäß § 27 Sprengstoffgesetz und eine Schießerlaubnis für das Böllerschießen besitzen.</a:t>
            </a: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800" b="1" dirty="0">
                <a:latin typeface="Arial" panose="020B0604020202020204" pitchFamily="34" charset="0"/>
                <a:cs typeface="Arial" panose="020B0604020202020204" pitchFamily="34" charset="0"/>
              </a:rPr>
              <a:t>Es darf nur mit sicherheitstechnisch einwandfreien Böller- und Salutwaffen geschossen werden, die über gültiges Beschusszeichen verfügen und für die eine gültige Beschussbescheinigungen besteht.</a:t>
            </a: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800" b="1" dirty="0">
                <a:latin typeface="Arial" panose="020B0604020202020204" pitchFamily="34" charset="0"/>
                <a:cs typeface="Arial" panose="020B0604020202020204" pitchFamily="34" charset="0"/>
              </a:rPr>
              <a:t>Die Sicherheitsauflagen sind nach Maßgabe des Handbuches Sicherheitsregeln für Böllerschützen, in der neuesten Auflage, strikt einzuhalten.</a:t>
            </a: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t"/>
            <a:r>
              <a:rPr lang="de-DE" sz="1800" b="1" dirty="0">
                <a:latin typeface="Arial" panose="020B0604020202020204" pitchFamily="34" charset="0"/>
                <a:cs typeface="Arial" panose="020B0604020202020204" pitchFamily="34" charset="0"/>
              </a:rPr>
              <a:t>Der Standort beim Schießen ist so zu wählen, dass sich keine Gefahren für Personen oder Sachgüter und keine erheblichen Belästigungen für die Umwelt ergeben.</a:t>
            </a: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800" b="1" dirty="0">
                <a:latin typeface="Arial" panose="020B0604020202020204" pitchFamily="34" charset="0"/>
                <a:cs typeface="Arial" panose="020B0604020202020204" pitchFamily="34" charset="0"/>
              </a:rPr>
              <a:t>Es darf nur unter Aufsicht und nach Anweisung der Schießleitung geladen oder geschossen werden.</a:t>
            </a: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800" b="1" dirty="0">
                <a:latin typeface="Arial" panose="020B0604020202020204" pitchFamily="34" charset="0"/>
                <a:cs typeface="Arial" panose="020B0604020202020204" pitchFamily="34" charset="0"/>
              </a:rPr>
              <a:t>Die festgelegten Sicherheitsabstände sind unbedingt einzuhalten.</a:t>
            </a: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800" b="1" dirty="0">
                <a:latin typeface="Arial" panose="020B0604020202020204" pitchFamily="34" charset="0"/>
                <a:cs typeface="Arial" panose="020B0604020202020204" pitchFamily="34" charset="0"/>
              </a:rPr>
              <a:t>Solange sich Schützen an den Aufstell. - oder Schießplätzen in Bewegung befinden, darf nicht geschossen werden.</a:t>
            </a: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C86F8EC-9C7D-455F-94A8-742C2026D7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Sicherheitsunterweißung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EF33F2C-682F-4AED-85B6-BFD3C1019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Reinhold Brand</a:t>
            </a:r>
          </a:p>
        </p:txBody>
      </p:sp>
    </p:spTree>
    <p:extLst>
      <p:ext uri="{BB962C8B-B14F-4D97-AF65-F5344CB8AC3E}">
        <p14:creationId xmlns:p14="http://schemas.microsoft.com/office/powerpoint/2010/main" val="99081870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D0F631B-14FA-4C19-A362-16AB788E5E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298448"/>
          </a:xfrm>
        </p:spPr>
        <p:txBody>
          <a:bodyPr>
            <a:noAutofit/>
          </a:bodyPr>
          <a:lstStyle/>
          <a:p>
            <a:pPr algn="ctr"/>
            <a:r>
              <a:rPr lang="de-DE" sz="3600" b="1" dirty="0">
                <a:latin typeface="Arial" panose="020B0604020202020204" pitchFamily="34" charset="0"/>
                <a:cs typeface="Arial" panose="020B0604020202020204" pitchFamily="34" charset="0"/>
              </a:rPr>
              <a:t>Einweisung und Unfallverhütungsvorschriften</a:t>
            </a:r>
            <a:br>
              <a:rPr lang="de-DE" sz="3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3600" b="1" dirty="0">
                <a:latin typeface="Arial" panose="020B0604020202020204" pitchFamily="34" charset="0"/>
                <a:cs typeface="Arial" panose="020B0604020202020204" pitchFamily="34" charset="0"/>
              </a:rPr>
              <a:t> zum Böllerschießen</a:t>
            </a:r>
            <a:endParaRPr lang="de-DE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D6E36BD-2A34-412E-93B4-1CF7ED72BA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97864"/>
            <a:ext cx="10515600" cy="5053467"/>
          </a:xfrm>
        </p:spPr>
        <p:txBody>
          <a:bodyPr>
            <a:noAutofit/>
          </a:bodyPr>
          <a:lstStyle/>
          <a:p>
            <a:r>
              <a:rPr lang="de-DE" sz="1800" b="1" dirty="0">
                <a:latin typeface="Arial" panose="020B0604020202020204" pitchFamily="34" charset="0"/>
                <a:cs typeface="Arial" panose="020B0604020202020204" pitchFamily="34" charset="0"/>
              </a:rPr>
              <a:t>Die Anweisung des Schießleiters, der Einweiser bzw. der Ordner sind unbedingt Folge zu leisten.</a:t>
            </a: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800" b="1" dirty="0">
                <a:latin typeface="Arial" panose="020B0604020202020204" pitchFamily="34" charset="0"/>
                <a:cs typeface="Arial" panose="020B0604020202020204" pitchFamily="34" charset="0"/>
              </a:rPr>
              <a:t>Das Mitführen von Zündhütchen, Böllerpulver, geladenen Böller - oder Salutwaffen in Versammlungsräume ist verboten.</a:t>
            </a: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800" b="1" dirty="0">
                <a:latin typeface="Arial" panose="020B0604020202020204" pitchFamily="34" charset="0"/>
                <a:cs typeface="Arial" panose="020B0604020202020204" pitchFamily="34" charset="0"/>
              </a:rPr>
              <a:t>Die Böller und das Böllerpulver sind vor und nach dem Schießen fachgerecht zu verwahren.</a:t>
            </a: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800" b="1" dirty="0">
                <a:latin typeface="Arial" panose="020B0604020202020204" pitchFamily="34" charset="0"/>
                <a:cs typeface="Arial" panose="020B0604020202020204" pitchFamily="34" charset="0"/>
              </a:rPr>
              <a:t>Wer diesen Auflagen oder den Anweisungen zuwiderhandelt wird sofort vom Schießen ausgeschlossen.</a:t>
            </a: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t"/>
            <a:r>
              <a:rPr lang="de-DE" sz="1800" b="1" dirty="0">
                <a:latin typeface="Arial" panose="020B0604020202020204" pitchFamily="34" charset="0"/>
                <a:cs typeface="Arial" panose="020B0604020202020204" pitchFamily="34" charset="0"/>
              </a:rPr>
              <a:t>Beim Böllerschießen ist jeder Schütze für sich selbst verantwortlich.</a:t>
            </a: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800" b="1" dirty="0">
                <a:latin typeface="Arial" panose="020B0604020202020204" pitchFamily="34" charset="0"/>
                <a:cs typeface="Arial" panose="020B0604020202020204" pitchFamily="34" charset="0"/>
              </a:rPr>
              <a:t>Der Böllerkommandant verpflichtet sich das Merkblatt seinen Böllerschützen zu vermitteln.</a:t>
            </a:r>
            <a:endParaRPr lang="de-DE" altLang="de-DE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800" b="1" dirty="0">
                <a:latin typeface="Arial" panose="020B0604020202020204" pitchFamily="34" charset="0"/>
                <a:cs typeface="Arial" panose="020B0604020202020204" pitchFamily="34" charset="0"/>
              </a:rPr>
              <a:t>Zur </a:t>
            </a:r>
            <a:r>
              <a:rPr lang="de-DE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Verdämmung</a:t>
            </a:r>
            <a:r>
              <a:rPr lang="de-DE" sz="1800" b="1" dirty="0">
                <a:latin typeface="Arial" panose="020B0604020202020204" pitchFamily="34" charset="0"/>
                <a:cs typeface="Arial" panose="020B0604020202020204" pitchFamily="34" charset="0"/>
              </a:rPr>
              <a:t> darf nur Kork verwendet werden.</a:t>
            </a: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altLang="de-DE" sz="1800" b="1" dirty="0">
                <a:latin typeface="Arial" panose="020B0604020202020204" pitchFamily="34" charset="0"/>
                <a:cs typeface="Arial" panose="020B0604020202020204" pitchFamily="34" charset="0"/>
              </a:rPr>
              <a:t>Abgebrannte Zündhütchen dürfen aus Verletzungsgründen nicht weggeworfen werden.</a:t>
            </a:r>
          </a:p>
          <a:p>
            <a:r>
              <a:rPr lang="de-DE" altLang="de-DE" sz="1800" b="1" dirty="0">
                <a:latin typeface="Arial" panose="020B0604020202020204" pitchFamily="34" charset="0"/>
                <a:cs typeface="Arial" panose="020B0604020202020204" pitchFamily="34" charset="0"/>
              </a:rPr>
              <a:t>Versager oder andere Probleme bitte mit Handzeichen anzeigen.</a:t>
            </a:r>
          </a:p>
          <a:p>
            <a:r>
              <a:rPr lang="de-DE" altLang="de-DE" sz="1800" b="1" dirty="0">
                <a:latin typeface="Arial" panose="020B0604020202020204" pitchFamily="34" charset="0"/>
                <a:cs typeface="Arial" panose="020B0604020202020204" pitchFamily="34" charset="0"/>
              </a:rPr>
              <a:t>Versager werden am Schluss gemeinsam abgefeuert.</a:t>
            </a:r>
          </a:p>
          <a:p>
            <a:r>
              <a:rPr lang="de-DE" altLang="de-DE" sz="1800" b="1" dirty="0">
                <a:latin typeface="Arial" panose="020B0604020202020204" pitchFamily="34" charset="0"/>
                <a:cs typeface="Arial" panose="020B0604020202020204" pitchFamily="34" charset="0"/>
              </a:rPr>
              <a:t>Bei der Anzeige der roter Flagge ist das Schießen unverzüglich einzustellen.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C86F8EC-9C7D-455F-94A8-742C2026D7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Sicherheitsunterweißung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EF33F2C-682F-4AED-85B6-BFD3C1019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Reinhold Brand</a:t>
            </a:r>
          </a:p>
        </p:txBody>
      </p:sp>
    </p:spTree>
    <p:extLst>
      <p:ext uri="{BB962C8B-B14F-4D97-AF65-F5344CB8AC3E}">
        <p14:creationId xmlns:p14="http://schemas.microsoft.com/office/powerpoint/2010/main" val="420299346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D56AE3A-B019-473A-AA98-D98418E60B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28899" y="242032"/>
            <a:ext cx="6101863" cy="1325563"/>
          </a:xfrm>
        </p:spPr>
        <p:txBody>
          <a:bodyPr>
            <a:normAutofit/>
          </a:bodyPr>
          <a:lstStyle/>
          <a:p>
            <a:pPr algn="ctr"/>
            <a:r>
              <a:rPr lang="de-DE" altLang="de-DE" sz="3600" b="1" dirty="0">
                <a:latin typeface="Arial" panose="020B0604020202020204" pitchFamily="34" charset="0"/>
                <a:cs typeface="Arial" panose="020B0604020202020204" pitchFamily="34" charset="0"/>
              </a:rPr>
              <a:t>Kommandofolge</a:t>
            </a:r>
            <a:endParaRPr lang="de-DE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6C3076A-D4BD-44E5-8B47-6F2EC2CA9E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1487" y="1789480"/>
            <a:ext cx="11148646" cy="3468320"/>
          </a:xfrm>
        </p:spPr>
        <p:txBody>
          <a:bodyPr>
            <a:noAutofit/>
          </a:bodyPr>
          <a:lstStyle/>
          <a:p>
            <a:pPr fontAlgn="t"/>
            <a:r>
              <a:rPr lang="de-DE" sz="2000" b="1" dirty="0">
                <a:latin typeface="Arial" panose="020B0604020202020204" pitchFamily="34" charset="0"/>
                <a:cs typeface="Arial" panose="020B0604020202020204" pitchFamily="34" charset="0"/>
              </a:rPr>
              <a:t>Böllerschützen „Achtung“</a:t>
            </a:r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t"/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Böller laden zum …… </a:t>
            </a:r>
            <a:r>
              <a:rPr lang="de-DE" sz="20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(Schussfolge wird mit Angesagt)</a:t>
            </a:r>
          </a:p>
          <a:p>
            <a:pPr fontAlgn="t"/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Böllerschützen gemeinsam verdämmen.</a:t>
            </a:r>
          </a:p>
          <a:p>
            <a:pPr fontAlgn="t"/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Anzündhütchen setzen zum … </a:t>
            </a:r>
            <a:r>
              <a:rPr lang="de-DE" sz="20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(Schussfolge wird mit Angesagt)</a:t>
            </a:r>
          </a:p>
          <a:p>
            <a:pPr fontAlgn="t"/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Spannt den Hahn</a:t>
            </a:r>
          </a:p>
          <a:p>
            <a:pPr fontAlgn="t"/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Böller hoch </a:t>
            </a:r>
            <a:r>
              <a:rPr lang="de-DE" sz="20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(Fahne oder Säbel geht zur Anzeige nach oben)</a:t>
            </a:r>
          </a:p>
          <a:p>
            <a:pPr fontAlgn="t"/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Gebt „</a:t>
            </a:r>
            <a:r>
              <a:rPr lang="de-DE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 euer </a:t>
            </a:r>
            <a:r>
              <a:rPr lang="de-DE" sz="20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(bei </a:t>
            </a:r>
            <a:r>
              <a:rPr lang="de-DE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de-DE" sz="20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bricht der Schuss)  </a:t>
            </a:r>
            <a:br>
              <a:rPr lang="de-DE" sz="20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0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(Fahne oder Säbel wird dabei schlagartig nach unten geschwenkt)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DB7A8AF-D615-4007-A9D1-5C41EE9D0B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Sicherheitsunterweißung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5887665-41CF-44C1-9569-77D44147D7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Reinhold Brand</a:t>
            </a:r>
          </a:p>
        </p:txBody>
      </p:sp>
    </p:spTree>
    <p:extLst>
      <p:ext uri="{BB962C8B-B14F-4D97-AF65-F5344CB8AC3E}">
        <p14:creationId xmlns:p14="http://schemas.microsoft.com/office/powerpoint/2010/main" val="36976423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D4963DB-12D8-47E1-A320-AA57BD6AED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4320"/>
            <a:ext cx="10515600" cy="903849"/>
          </a:xfrm>
        </p:spPr>
        <p:txBody>
          <a:bodyPr>
            <a:normAutofit fontScale="90000"/>
          </a:bodyPr>
          <a:lstStyle/>
          <a:p>
            <a:pPr algn="ctr"/>
            <a:br>
              <a:rPr lang="de-DE" sz="4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4000" b="1" dirty="0">
                <a:latin typeface="Arial" panose="020B0604020202020204" pitchFamily="34" charset="0"/>
                <a:cs typeface="Arial" panose="020B0604020202020204" pitchFamily="34" charset="0"/>
              </a:rPr>
              <a:t>Die bekanntesten Schussfolgen Beispiele </a:t>
            </a:r>
            <a:br>
              <a:rPr lang="de-DE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de-DE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BCA9554-3C99-45A4-8596-9DDB1A0F45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78169"/>
            <a:ext cx="10515600" cy="5073162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spcBef>
                <a:spcPts val="250"/>
              </a:spcBef>
              <a:buSzPct val="80000"/>
              <a:buNone/>
            </a:pPr>
            <a:r>
              <a:rPr lang="de-DE" altLang="de-DE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de-DE" altLang="de-DE" sz="1900" b="1" dirty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</a:p>
          <a:p>
            <a:pPr>
              <a:lnSpc>
                <a:spcPct val="80000"/>
              </a:lnSpc>
              <a:spcBef>
                <a:spcPts val="250"/>
              </a:spcBef>
              <a:buSzPct val="80000"/>
              <a:buFont typeface="Wingdings 2" panose="05020102010507070707" pitchFamily="18" charset="2"/>
              <a:buChar char=""/>
            </a:pPr>
            <a:r>
              <a:rPr lang="de-DE" altLang="de-DE" sz="1900" b="1" dirty="0">
                <a:latin typeface="Arial" panose="020B0604020202020204" pitchFamily="34" charset="0"/>
                <a:cs typeface="Arial" panose="020B0604020202020204" pitchFamily="34" charset="0"/>
              </a:rPr>
              <a:t>Langsames Reihenfeuer</a:t>
            </a:r>
          </a:p>
          <a:p>
            <a:pPr marL="0" indent="0">
              <a:lnSpc>
                <a:spcPct val="80000"/>
              </a:lnSpc>
              <a:spcBef>
                <a:spcPts val="250"/>
              </a:spcBef>
              <a:buSzPct val="80000"/>
              <a:buNone/>
            </a:pPr>
            <a:endParaRPr lang="de-DE" altLang="de-DE" sz="1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spcBef>
                <a:spcPts val="250"/>
              </a:spcBef>
              <a:buSzPct val="80000"/>
              <a:buFont typeface="Wingdings 2" panose="05020102010507070707" pitchFamily="18" charset="2"/>
              <a:buChar char=""/>
            </a:pPr>
            <a:r>
              <a:rPr lang="de-DE" sz="1900" b="1" dirty="0">
                <a:latin typeface="Arial" panose="020B0604020202020204" pitchFamily="34" charset="0"/>
                <a:cs typeface="Arial" panose="020B0604020202020204" pitchFamily="34" charset="0"/>
              </a:rPr>
              <a:t>Wechselseitiges Reihenfeuer (Reisverschluss oder auch Echo schießen genannt)  </a:t>
            </a:r>
          </a:p>
          <a:p>
            <a:pPr>
              <a:lnSpc>
                <a:spcPct val="80000"/>
              </a:lnSpc>
              <a:spcBef>
                <a:spcPts val="250"/>
              </a:spcBef>
              <a:buSzPct val="80000"/>
              <a:buFont typeface="Wingdings 2" panose="05020102010507070707" pitchFamily="18" charset="2"/>
              <a:buChar char=""/>
            </a:pPr>
            <a:endParaRPr lang="de-DE" sz="1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spcBef>
                <a:spcPts val="250"/>
              </a:spcBef>
              <a:buSzPct val="80000"/>
              <a:buFont typeface="Wingdings 2" panose="05020102010507070707" pitchFamily="18" charset="2"/>
              <a:buChar char=""/>
            </a:pPr>
            <a:r>
              <a:rPr lang="de-DE" altLang="de-DE" sz="1900" b="1" dirty="0">
                <a:latin typeface="Arial" panose="020B0604020202020204" pitchFamily="34" charset="0"/>
                <a:cs typeface="Arial" panose="020B0604020202020204" pitchFamily="34" charset="0"/>
              </a:rPr>
              <a:t>Doppelschlag</a:t>
            </a:r>
          </a:p>
          <a:p>
            <a:pPr>
              <a:lnSpc>
                <a:spcPct val="80000"/>
              </a:lnSpc>
              <a:spcBef>
                <a:spcPts val="250"/>
              </a:spcBef>
              <a:buSzPct val="80000"/>
              <a:buFont typeface="Wingdings 2" panose="05020102010507070707" pitchFamily="18" charset="2"/>
              <a:buChar char=""/>
            </a:pPr>
            <a:endParaRPr lang="de-DE" altLang="de-DE" sz="1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spcBef>
                <a:spcPts val="250"/>
              </a:spcBef>
              <a:buSzPct val="80000"/>
              <a:buFont typeface="Wingdings 2" panose="05020102010507070707" pitchFamily="18" charset="2"/>
              <a:buChar char=""/>
            </a:pPr>
            <a:r>
              <a:rPr lang="de-DE" altLang="de-DE" sz="1900" b="1" dirty="0">
                <a:latin typeface="Arial" panose="020B0604020202020204" pitchFamily="34" charset="0"/>
                <a:cs typeface="Arial" panose="020B0604020202020204" pitchFamily="34" charset="0"/>
              </a:rPr>
              <a:t>Schnelles Reihenfeuer</a:t>
            </a:r>
          </a:p>
          <a:p>
            <a:pPr>
              <a:lnSpc>
                <a:spcPct val="80000"/>
              </a:lnSpc>
              <a:spcBef>
                <a:spcPts val="250"/>
              </a:spcBef>
              <a:buSzPct val="80000"/>
              <a:buFont typeface="Wingdings 2" panose="05020102010507070707" pitchFamily="18" charset="2"/>
              <a:buChar char=""/>
            </a:pPr>
            <a:endParaRPr lang="de-DE" altLang="de-DE" sz="1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spcBef>
                <a:spcPts val="250"/>
              </a:spcBef>
              <a:buSzPct val="80000"/>
              <a:buFont typeface="Wingdings 2" panose="05020102010507070707" pitchFamily="18" charset="2"/>
              <a:buChar char=""/>
            </a:pPr>
            <a:r>
              <a:rPr lang="de-DE" altLang="de-DE" sz="1900" b="1" dirty="0">
                <a:latin typeface="Arial" panose="020B0604020202020204" pitchFamily="34" charset="0"/>
                <a:cs typeface="Arial" panose="020B0604020202020204" pitchFamily="34" charset="0"/>
              </a:rPr>
              <a:t>Schnelles Reihenfeuer beidseitig von außen beginnen in der Mitte zusammenlaufend.</a:t>
            </a:r>
          </a:p>
          <a:p>
            <a:pPr>
              <a:lnSpc>
                <a:spcPct val="80000"/>
              </a:lnSpc>
              <a:spcBef>
                <a:spcPts val="250"/>
              </a:spcBef>
              <a:buSzPct val="80000"/>
              <a:buFont typeface="Wingdings 2" panose="05020102010507070707" pitchFamily="18" charset="2"/>
              <a:buChar char=""/>
            </a:pPr>
            <a:endParaRPr lang="de-DE" altLang="de-DE" sz="1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spcBef>
                <a:spcPts val="250"/>
              </a:spcBef>
              <a:buSzPct val="80000"/>
              <a:buFont typeface="Wingdings 2" panose="05020102010507070707" pitchFamily="18" charset="2"/>
              <a:buChar char=""/>
            </a:pPr>
            <a:r>
              <a:rPr lang="de-DE" altLang="de-DE" sz="1900" b="1" dirty="0">
                <a:latin typeface="Arial" panose="020B0604020202020204" pitchFamily="34" charset="0"/>
                <a:cs typeface="Arial" panose="020B0604020202020204" pitchFamily="34" charset="0"/>
              </a:rPr>
              <a:t>Schnelles Gruppenfeuer (Flächenbrand) jede Reihe beginnt gleichzeitig     </a:t>
            </a:r>
            <a:br>
              <a:rPr lang="de-DE" altLang="de-DE" sz="19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altLang="de-DE" sz="1900" b="1" dirty="0">
                <a:latin typeface="Arial" panose="020B0604020202020204" pitchFamily="34" charset="0"/>
                <a:cs typeface="Arial" panose="020B0604020202020204" pitchFamily="34" charset="0"/>
              </a:rPr>
              <a:t>zum Beispiel von links nach rechts.</a:t>
            </a:r>
          </a:p>
          <a:p>
            <a:pPr>
              <a:lnSpc>
                <a:spcPct val="80000"/>
              </a:lnSpc>
              <a:spcBef>
                <a:spcPts val="250"/>
              </a:spcBef>
              <a:buSzPct val="80000"/>
              <a:buFont typeface="Wingdings 2" panose="05020102010507070707" pitchFamily="18" charset="2"/>
              <a:buChar char=""/>
            </a:pPr>
            <a:endParaRPr lang="de-DE" altLang="de-DE" sz="1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spcBef>
                <a:spcPts val="250"/>
              </a:spcBef>
              <a:buSzPct val="80000"/>
              <a:buFont typeface="Wingdings 2" panose="05020102010507070707" pitchFamily="18" charset="2"/>
              <a:buChar char=""/>
            </a:pPr>
            <a:r>
              <a:rPr lang="de-DE" altLang="de-DE" sz="1900" b="1" dirty="0">
                <a:latin typeface="Arial" panose="020B0604020202020204" pitchFamily="34" charset="0"/>
                <a:cs typeface="Arial" panose="020B0604020202020204" pitchFamily="34" charset="0"/>
              </a:rPr>
              <a:t>Gruppen Salut</a:t>
            </a:r>
          </a:p>
          <a:p>
            <a:pPr marL="0" indent="0">
              <a:lnSpc>
                <a:spcPct val="80000"/>
              </a:lnSpc>
              <a:spcBef>
                <a:spcPts val="250"/>
              </a:spcBef>
              <a:buSzPct val="80000"/>
              <a:buNone/>
            </a:pPr>
            <a:endParaRPr lang="de-DE" altLang="de-DE" sz="1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spcBef>
                <a:spcPts val="250"/>
              </a:spcBef>
              <a:buSzPct val="80000"/>
              <a:buFont typeface="Wingdings 2" panose="05020102010507070707" pitchFamily="18" charset="2"/>
              <a:buChar char=""/>
            </a:pPr>
            <a:r>
              <a:rPr lang="de-DE" altLang="de-DE" sz="1900" b="1" dirty="0">
                <a:latin typeface="Arial" panose="020B0604020202020204" pitchFamily="34" charset="0"/>
                <a:cs typeface="Arial" panose="020B0604020202020204" pitchFamily="34" charset="0"/>
              </a:rPr>
              <a:t>Gemeinsamer Salut</a:t>
            </a:r>
          </a:p>
          <a:p>
            <a:endParaRPr lang="de-DE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149E2CE-360F-4880-A083-7B35917A39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Sicherheitsunterweißung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493E17E-D491-4865-8ABD-D70E9B3027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Reinhold Brand</a:t>
            </a:r>
          </a:p>
        </p:txBody>
      </p:sp>
    </p:spTree>
    <p:extLst>
      <p:ext uri="{BB962C8B-B14F-4D97-AF65-F5344CB8AC3E}">
        <p14:creationId xmlns:p14="http://schemas.microsoft.com/office/powerpoint/2010/main" val="33895150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371F46A-DCE6-48B7-9DCF-F616AD353A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66150"/>
            <a:ext cx="10515600" cy="2067473"/>
          </a:xfrm>
        </p:spPr>
        <p:txBody>
          <a:bodyPr/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Wünsche allezeit ein schönes Unfallfreies Böllerschießen</a:t>
            </a:r>
          </a:p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Danke für die Aufmerksamkeit.</a:t>
            </a:r>
          </a:p>
          <a:p>
            <a:endParaRPr lang="de-D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1E41F98-54C0-44E3-B738-00B7ACF9A1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Sicherheitsunterweißung</a:t>
            </a:r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3C8496A-217A-459F-BF3C-98A0FD5F20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Reinhold Brand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62234920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356</Words>
  <Application>Microsoft Office PowerPoint</Application>
  <PresentationFormat>Breitbild</PresentationFormat>
  <Paragraphs>59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Wingdings 2</vt:lpstr>
      <vt:lpstr>Office</vt:lpstr>
      <vt:lpstr>Einweisung und  Unfallverhütungsvorschriften zum Böllerschießen</vt:lpstr>
      <vt:lpstr>Einweisung und Unfallverhütungsvorschriften  zum Böllerschießen</vt:lpstr>
      <vt:lpstr>Einweisung und Unfallverhütungsvorschriften  zum Böllerschießen</vt:lpstr>
      <vt:lpstr>Kommandofolge</vt:lpstr>
      <vt:lpstr> Die bekanntesten Schussfolgen Beispiele  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Reinhold</dc:creator>
  <cp:lastModifiedBy>Reinhold</cp:lastModifiedBy>
  <cp:revision>25</cp:revision>
  <dcterms:created xsi:type="dcterms:W3CDTF">2017-09-16T09:57:47Z</dcterms:created>
  <dcterms:modified xsi:type="dcterms:W3CDTF">2018-01-05T18:56:02Z</dcterms:modified>
</cp:coreProperties>
</file>